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17"/>
  </p:notesMasterIdLst>
  <p:sldIdLst>
    <p:sldId id="299" r:id="rId2"/>
    <p:sldId id="296" r:id="rId3"/>
    <p:sldId id="297" r:id="rId4"/>
    <p:sldId id="288" r:id="rId5"/>
    <p:sldId id="292" r:id="rId6"/>
    <p:sldId id="301" r:id="rId7"/>
    <p:sldId id="305" r:id="rId8"/>
    <p:sldId id="306" r:id="rId9"/>
    <p:sldId id="307" r:id="rId10"/>
    <p:sldId id="308" r:id="rId11"/>
    <p:sldId id="302" r:id="rId12"/>
    <p:sldId id="303" r:id="rId13"/>
    <p:sldId id="309" r:id="rId14"/>
    <p:sldId id="30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>
        <p:scale>
          <a:sx n="90" d="100"/>
          <a:sy n="90" d="100"/>
        </p:scale>
        <p:origin x="23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73D62-13CE-4F53-9919-2562C4FC5E26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7AE6-4127-4ABF-BC06-2722BAC7A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26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7AE6-4127-4ABF-BC06-2722BAC7A3AE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39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9713F6B-FD27-4156-B8A4-BB20481FC1E8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F6B-FD27-4156-B8A4-BB20481FC1E8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F6B-FD27-4156-B8A4-BB20481FC1E8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713F6B-FD27-4156-B8A4-BB20481FC1E8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9713F6B-FD27-4156-B8A4-BB20481FC1E8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F6B-FD27-4156-B8A4-BB20481FC1E8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F6B-FD27-4156-B8A4-BB20481FC1E8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713F6B-FD27-4156-B8A4-BB20481FC1E8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F6B-FD27-4156-B8A4-BB20481FC1E8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713F6B-FD27-4156-B8A4-BB20481FC1E8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713F6B-FD27-4156-B8A4-BB20481FC1E8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713F6B-FD27-4156-B8A4-BB20481FC1E8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erkezisgb.meb.gov.tr/belgelendirm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kezisgb.meb.gov.t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07067" y="1213043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DİYARBAKIR İl Milli Eğitim Müdürlüğü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3228109"/>
            <a:ext cx="7766936" cy="261851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İŞ YERİ SAĞLIK VE GÜVENLİK BİRİMİ</a:t>
            </a:r>
          </a:p>
          <a:p>
            <a:pPr algn="ctr"/>
            <a:endParaRPr lang="tr-T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HİJYEN TETKİK GÖREVLİLERİ</a:t>
            </a:r>
          </a:p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Mustafa KANDIRAN İSGB KOORDİNATÖR</a:t>
            </a:r>
          </a:p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Havva KARAGÖZ İL </a:t>
            </a:r>
            <a:r>
              <a:rPr lang="tr-TR" b="1" smtClean="0">
                <a:solidFill>
                  <a:schemeClr val="accent5">
                    <a:lumMod val="50000"/>
                  </a:schemeClr>
                </a:solidFill>
              </a:rPr>
              <a:t>SAĞLIK SORUMLUSU</a:t>
            </a:r>
            <a:endParaRPr lang="tr-T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Ayfer AYYILDIZ BİRİM ŞEFİ 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758" y="-27384"/>
            <a:ext cx="13633515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3887755" y="6093297"/>
            <a:ext cx="4076700" cy="847725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HAZIRLAMANIZ GEREKEN  BAZI TALİMATLAR</a:t>
            </a:r>
            <a:br>
              <a:rPr lang="tr-TR" dirty="0" smtClean="0"/>
            </a:br>
            <a:r>
              <a:rPr lang="tr-TR" dirty="0" smtClean="0"/>
              <a:t>               (Kılavuzu inceleyiniz)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USER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2255309"/>
            <a:ext cx="7059613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HAZIRLAMANIZ GEREKEN FORMLAR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             (Kılavuzu inceleyiniz )</a:t>
            </a:r>
            <a:endParaRPr lang="tr-TR" dirty="0"/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99107"/>
              </p:ext>
            </p:extLst>
          </p:nvPr>
        </p:nvGraphicFramePr>
        <p:xfrm>
          <a:off x="2091267" y="1981200"/>
          <a:ext cx="5823480" cy="4951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Belge" r:id="rId4" imgW="6317558" imgH="6882007" progId="Word.Document.12">
                  <p:embed/>
                </p:oleObj>
              </mc:Choice>
              <mc:Fallback>
                <p:oleObj name="Belge" r:id="rId4" imgW="6317558" imgH="6882007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267" y="1981200"/>
                        <a:ext cx="5823480" cy="49519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3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ENFEKSİYON ÖNLEME VE KONTROL PLANI</a:t>
            </a:r>
            <a:br>
              <a:rPr lang="tr-TR" dirty="0" smtClean="0"/>
            </a:br>
            <a:r>
              <a:rPr lang="tr-TR" dirty="0" smtClean="0"/>
              <a:t>                  (</a:t>
            </a:r>
            <a:r>
              <a:rPr lang="tr-TR" sz="2000" dirty="0" smtClean="0"/>
              <a:t>Kılavuzu inceleyiniz 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85801" y="1930401"/>
            <a:ext cx="8596668" cy="43903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dirty="0"/>
              <a:t> a) Salgın hastalık dönemlerine (COVID-19 vb.) özgü, bulaş riskini minimum düzeyde tutacak şekilde, kapasite kullanımını ve KKD gerekliliklerini içermekte mi? 					</a:t>
            </a:r>
          </a:p>
          <a:p>
            <a:pPr marL="0" indent="0">
              <a:buNone/>
            </a:pPr>
            <a:r>
              <a:rPr lang="tr-TR" dirty="0"/>
              <a:t>b)Uygun temizlik ve dezenfeksiyon işlemleri					</a:t>
            </a:r>
          </a:p>
          <a:p>
            <a:pPr marL="0" indent="0">
              <a:buNone/>
            </a:pPr>
            <a:r>
              <a:rPr lang="tr-TR" dirty="0" smtClean="0"/>
              <a:t>c) </a:t>
            </a:r>
            <a:r>
              <a:rPr lang="tr-TR" dirty="0"/>
              <a:t>Salgın durumlarında  kuruluşa acil durumlar haricinde ziyaretçi kabul edilmemesi ile ilgili bilgilendirme ve gerekli tedbirleri alınması					</a:t>
            </a:r>
          </a:p>
          <a:p>
            <a:pPr marL="0" indent="0">
              <a:buNone/>
            </a:pPr>
            <a:r>
              <a:rPr lang="tr-TR" dirty="0" smtClean="0"/>
              <a:t>d) </a:t>
            </a:r>
            <a:r>
              <a:rPr lang="tr-TR" dirty="0"/>
              <a:t>Salgın durumlarında  bulaşma riskini artıracağından dolayı zorunlu olmayan toplu etkinliklerin yapılmamasını, gerekli olan etkinliklerin uygun önlemler  alınarak kontrollü yapılmasını içermekte mi?					</a:t>
            </a:r>
          </a:p>
          <a:p>
            <a:pPr marL="0" indent="0">
              <a:buNone/>
            </a:pPr>
            <a:r>
              <a:rPr lang="tr-TR" dirty="0" smtClean="0"/>
              <a:t>e) </a:t>
            </a:r>
            <a:r>
              <a:rPr lang="tr-TR" dirty="0"/>
              <a:t>Salgın durumlarında öğrenciler ve personelin devamsızlıklarının takip edilmesi, devamsızlıklardaki artışların salgın hastalıklarla ilişkili olması halinde yapılacaklar belirlenmiş mi?				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f</a:t>
            </a:r>
            <a:r>
              <a:rPr lang="tr-TR" dirty="0" smtClean="0"/>
              <a:t>)  Salgın durumlarında  semptomları olan hastaları tespit edebilmeye yönelik uygulamaları  içermekte mi?					</a:t>
            </a:r>
          </a:p>
          <a:p>
            <a:r>
              <a:rPr lang="tr-TR" dirty="0"/>
              <a:t>NOT : 					</a:t>
            </a:r>
          </a:p>
          <a:p>
            <a:r>
              <a:rPr lang="tr-TR" dirty="0"/>
              <a:t>1- Enfeksiyon Önleme ve Kontrol Eylem Planı Kurum Risk Değerlendirme Formunda saptanan tehlike unsurları ile uyumlu olmalıdır					</a:t>
            </a:r>
          </a:p>
          <a:p>
            <a:r>
              <a:rPr lang="tr-TR" dirty="0"/>
              <a:t>2- </a:t>
            </a:r>
            <a:r>
              <a:rPr lang="tr-TR" dirty="0" smtClean="0"/>
              <a:t>"Enfeksiyon </a:t>
            </a:r>
            <a:r>
              <a:rPr lang="tr-TR" dirty="0"/>
              <a:t>Önleme ve Kontrol </a:t>
            </a:r>
            <a:r>
              <a:rPr lang="tr-TR" dirty="0" smtClean="0"/>
              <a:t>Eylem Planı’na  </a:t>
            </a:r>
            <a:r>
              <a:rPr lang="tr-TR" dirty="0"/>
              <a:t>her </a:t>
            </a:r>
            <a:r>
              <a:rPr lang="tr-TR" dirty="0" smtClean="0"/>
              <a:t>kuruluş, kendine </a:t>
            </a:r>
            <a:r>
              <a:rPr lang="tr-TR" dirty="0"/>
              <a:t>özgü ekleme ve çıkarmalar yapabilir.					</a:t>
            </a:r>
          </a:p>
          <a:p>
            <a:r>
              <a:rPr lang="tr-TR" dirty="0"/>
              <a:t>3- Servis aracı, Pansiyon, spor salonu, atölye, yemekhane vb.  faklı birimler ve uygulamaları bulunan kurumlar her birimi ayrı ayrı değerlendirmelidir.	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</a:t>
            </a:r>
            <a:r>
              <a:rPr lang="tr-TR" dirty="0"/>
              <a:t>			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05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SALGIN ACİL DURUM İLETİŞİM PLANI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443" y="2026928"/>
            <a:ext cx="5929113" cy="402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6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2000"/>
          </a:xfrm>
        </p:spPr>
        <p:txBody>
          <a:bodyPr/>
          <a:lstStyle/>
          <a:p>
            <a:pPr algn="ctr"/>
            <a:r>
              <a:rPr lang="tr-TR" dirty="0" smtClean="0"/>
              <a:t>TEŞEKKÜRLER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92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5771" y="1814945"/>
            <a:ext cx="8596668" cy="2535381"/>
          </a:xfrm>
        </p:spPr>
        <p:txBody>
          <a:bodyPr>
            <a:noAutofit/>
          </a:bodyPr>
          <a:lstStyle/>
          <a:p>
            <a:pPr algn="ctr"/>
            <a:r>
              <a:rPr lang="tr-TR" sz="5400" dirty="0">
                <a:solidFill>
                  <a:srgbClr val="0070C0"/>
                </a:solidFill>
              </a:rPr>
              <a:t>Okulum Temiz </a:t>
            </a:r>
            <a:r>
              <a:rPr lang="tr-TR" sz="5400" dirty="0" smtClean="0">
                <a:solidFill>
                  <a:srgbClr val="0070C0"/>
                </a:solidFill>
              </a:rPr>
              <a:t>Belgesi </a:t>
            </a:r>
            <a:r>
              <a:rPr lang="tr-TR" sz="5400" dirty="0">
                <a:solidFill>
                  <a:srgbClr val="0070C0"/>
                </a:solidFill>
              </a:rPr>
              <a:t>Başvurusu</a:t>
            </a:r>
          </a:p>
        </p:txBody>
      </p:sp>
    </p:spTree>
    <p:extLst>
      <p:ext uri="{BB962C8B-B14F-4D97-AF65-F5344CB8AC3E}">
        <p14:creationId xmlns:p14="http://schemas.microsoft.com/office/powerpoint/2010/main" val="18443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01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Başvuru Nereye ve Nasıl Yapılacak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77334" y="1524000"/>
            <a:ext cx="8596668" cy="4627417"/>
          </a:xfrm>
        </p:spPr>
        <p:txBody>
          <a:bodyPr>
            <a:normAutofit fontScale="92500"/>
          </a:bodyPr>
          <a:lstStyle/>
          <a:p>
            <a:r>
              <a:rPr lang="tr-TR" dirty="0"/>
              <a:t>Resmi okullarımız Milli Eğitim </a:t>
            </a:r>
            <a:r>
              <a:rPr lang="tr-TR" dirty="0" smtClean="0"/>
              <a:t>Bakanlığının açmış olduğu portal üzerinden (</a:t>
            </a:r>
            <a:r>
              <a:rPr lang="tr-TR" dirty="0">
                <a:hlinkClick r:id="rId2"/>
              </a:rPr>
              <a:t>http://merkezisgb.meb.gov.tr/belgelendirme</a:t>
            </a:r>
            <a:r>
              <a:rPr lang="tr-TR" dirty="0"/>
              <a:t> </a:t>
            </a:r>
            <a:r>
              <a:rPr lang="tr-TR" dirty="0" smtClean="0"/>
              <a:t> ), </a:t>
            </a:r>
            <a:r>
              <a:rPr lang="tr-TR" dirty="0"/>
              <a:t>Özel okullarımız ise TSE'ye başvuracaklardır. </a:t>
            </a:r>
            <a:endParaRPr lang="tr-TR" dirty="0" smtClean="0"/>
          </a:p>
          <a:p>
            <a:r>
              <a:rPr lang="tr-TR" dirty="0" smtClean="0"/>
              <a:t>Başvuru </a:t>
            </a:r>
            <a:r>
              <a:rPr lang="tr-TR" dirty="0"/>
              <a:t>sonrasında, </a:t>
            </a:r>
            <a:r>
              <a:rPr lang="lv-LV" dirty="0"/>
              <a:t>Bakanlığımız ve TSE işbirliğinde oluşturulan eğitim programları ile yetkilendirilen </a:t>
            </a:r>
            <a:r>
              <a:rPr lang="tr-TR" b="1" dirty="0">
                <a:solidFill>
                  <a:srgbClr val="0070C0"/>
                </a:solidFill>
              </a:rPr>
              <a:t>T</a:t>
            </a:r>
            <a:r>
              <a:rPr lang="lv-LV" b="1" dirty="0">
                <a:solidFill>
                  <a:srgbClr val="0070C0"/>
                </a:solidFill>
              </a:rPr>
              <a:t>etkik </a:t>
            </a:r>
            <a:r>
              <a:rPr lang="tr-TR" b="1" dirty="0">
                <a:solidFill>
                  <a:srgbClr val="0070C0"/>
                </a:solidFill>
              </a:rPr>
              <a:t>G</a:t>
            </a:r>
            <a:r>
              <a:rPr lang="lv-LV" b="1" dirty="0">
                <a:solidFill>
                  <a:srgbClr val="0070C0"/>
                </a:solidFill>
              </a:rPr>
              <a:t>örevlilerince </a:t>
            </a:r>
            <a:r>
              <a:rPr lang="tr-TR" dirty="0"/>
              <a:t>bu okullar yerinde denetlenip kontrol ve belgelendirmesi yapılacaktır. </a:t>
            </a:r>
            <a:endParaRPr lang="tr-TR" dirty="0" smtClean="0"/>
          </a:p>
          <a:p>
            <a:r>
              <a:rPr lang="tr-TR" dirty="0" smtClean="0"/>
              <a:t>Denetimden başarıyla geçen okullara aynı hafta içinde İl Müdürlüğümüz tarafından </a:t>
            </a:r>
            <a:r>
              <a:rPr lang="tr-TR" b="1" dirty="0" smtClean="0">
                <a:solidFill>
                  <a:srgbClr val="0070C0"/>
                </a:solidFill>
              </a:rPr>
              <a:t>'Okulum Temiz Belgesi‘ </a:t>
            </a:r>
            <a:r>
              <a:rPr lang="tr-TR" dirty="0" smtClean="0"/>
              <a:t>verilecektir. </a:t>
            </a:r>
            <a:r>
              <a:rPr lang="tr-TR" b="1" dirty="0" smtClean="0">
                <a:solidFill>
                  <a:srgbClr val="FF0000"/>
                </a:solidFill>
              </a:rPr>
              <a:t>Belge sayesinde çocuklarımız, hijyen şartları en üst seviyeye taşınmış, salgına karşı tedbirlerini almış, güvenli ortamlarda eğitim-öğretim hayatına devam edebilecektir.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53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981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Okulum Temiz Belgesi Başvurusu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77334" y="1579419"/>
            <a:ext cx="8596668" cy="4461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Başvuru sırasında gerekli olan evraklar:</a:t>
            </a:r>
          </a:p>
          <a:p>
            <a:r>
              <a:rPr lang="tr-TR" dirty="0"/>
              <a:t>Hijyen şartlarını </a:t>
            </a:r>
            <a:r>
              <a:rPr lang="tr-TR" dirty="0" smtClean="0"/>
              <a:t>ve salgın hastalık veya hastalıları içeren </a:t>
            </a:r>
            <a:r>
              <a:rPr lang="tr-TR" dirty="0"/>
              <a:t>risk </a:t>
            </a:r>
            <a:r>
              <a:rPr lang="tr-TR" dirty="0" smtClean="0"/>
              <a:t>değerlendirmesi</a:t>
            </a:r>
          </a:p>
          <a:p>
            <a:r>
              <a:rPr lang="tr-TR" dirty="0"/>
              <a:t>Enfeksiyon Önleme ve Kontrol Eylem </a:t>
            </a:r>
            <a:r>
              <a:rPr lang="tr-TR" dirty="0" smtClean="0"/>
              <a:t>Planı/Planları</a:t>
            </a:r>
          </a:p>
          <a:p>
            <a:r>
              <a:rPr lang="tr-TR" dirty="0"/>
              <a:t>Temizlik ve dezenfeksiyon </a:t>
            </a:r>
            <a:r>
              <a:rPr lang="tr-TR" dirty="0" smtClean="0"/>
              <a:t>planları/talimatları</a:t>
            </a:r>
          </a:p>
          <a:p>
            <a:r>
              <a:rPr lang="tr-TR" dirty="0"/>
              <a:t>Hijyen, Enfeksiyon önleme ve Kontrol faaliyetleri ile ilgili protokol ve kayıtların güncel durumu </a:t>
            </a:r>
            <a:r>
              <a:rPr lang="tr-TR" b="1" dirty="0"/>
              <a:t>(İlgili Soru Listelerinde belirtilen doküman ve kayıtlar</a:t>
            </a:r>
            <a:r>
              <a:rPr lang="tr-TR" b="1" dirty="0" smtClean="0"/>
              <a:t>)</a:t>
            </a:r>
          </a:p>
          <a:p>
            <a:r>
              <a:rPr lang="tr-TR" dirty="0"/>
              <a:t>Kuruluş Öz Değerlendirme Soru </a:t>
            </a:r>
            <a:r>
              <a:rPr lang="tr-TR" dirty="0" smtClean="0"/>
              <a:t>Listesi</a:t>
            </a:r>
          </a:p>
          <a:p>
            <a:pPr marL="0" indent="0">
              <a:buNone/>
            </a:pPr>
            <a:r>
              <a:rPr lang="tr-TR" dirty="0"/>
              <a:t>Formlar doldurulmadan önce Belgelendirme Kuralları ve Belgelendirme Süreci hakkında detaylı bilgi için </a:t>
            </a:r>
            <a:r>
              <a:rPr lang="tr-TR" u="sng" dirty="0">
                <a:hlinkClick r:id="rId2"/>
              </a:rPr>
              <a:t>http://www.merkezisgb.meb.gov.tr/</a:t>
            </a:r>
            <a:r>
              <a:rPr lang="tr-TR" dirty="0"/>
              <a:t> adresi ziyaret edilecektir.</a:t>
            </a:r>
          </a:p>
        </p:txBody>
      </p:sp>
    </p:spTree>
    <p:extLst>
      <p:ext uri="{BB962C8B-B14F-4D97-AF65-F5344CB8AC3E}">
        <p14:creationId xmlns:p14="http://schemas.microsoft.com/office/powerpoint/2010/main" val="685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514109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Salgın </a:t>
            </a:r>
            <a:r>
              <a:rPr lang="tr-T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hastalık belirtileri gösteren kişilere yapılacak işlemler ile ilgili asgari olarak aşağıda belirtilen adımları içeren bir eylem planı ya da yöntem </a:t>
            </a:r>
            <a:r>
              <a:rPr lang="tr-T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belirlenmelidir. </a:t>
            </a:r>
            <a:r>
              <a:rPr lang="tr-T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5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KILAVUZA GÖRE HAZIRLAMANIZ GEREKEN İKİ ÖNEMLİ DOKÜMAN BULUNMAKTADIR.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1. Okullarınıza Covit-19 </a:t>
            </a:r>
            <a:r>
              <a:rPr lang="tr-TR" sz="2000" dirty="0" err="1" smtClean="0"/>
              <a:t>Pandemi</a:t>
            </a:r>
            <a:r>
              <a:rPr lang="tr-TR" sz="2000" dirty="0" smtClean="0"/>
              <a:t> Acil Durum Eylem Planı gönderilmiş ve MEBBİS+İSG Modülü Acil Durumlar Ekranına, eylem planını girmeniz istenmiştir.</a:t>
            </a:r>
          </a:p>
          <a:p>
            <a:pPr marL="0" indent="0">
              <a:buNone/>
            </a:pPr>
            <a:r>
              <a:rPr lang="tr-TR" sz="2000" dirty="0" smtClean="0"/>
              <a:t>2. Okullarınıza, Covit-19 </a:t>
            </a:r>
            <a:r>
              <a:rPr lang="tr-TR" sz="2000" dirty="0" err="1" smtClean="0"/>
              <a:t>Pandemi</a:t>
            </a:r>
            <a:r>
              <a:rPr lang="tr-TR" sz="2000" dirty="0" smtClean="0"/>
              <a:t> Risk Analizi gönderilmiş ve MEBBİS +İSG Modülü Risk Analizi Ekranına girişlerin yapılması istenmiştir.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183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3"/>
            <a:ext cx="12192000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 rot="13689506">
            <a:off x="1625104" y="4729447"/>
            <a:ext cx="1361440" cy="5715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5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2192000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ağ Ok 4"/>
          <p:cNvSpPr/>
          <p:nvPr/>
        </p:nvSpPr>
        <p:spPr>
          <a:xfrm rot="18471835">
            <a:off x="9270303" y="5197780"/>
            <a:ext cx="1361440" cy="5715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303"/>
            <a:ext cx="12153900" cy="68433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239350" y="116632"/>
            <a:ext cx="4076700" cy="7239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8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1361</TotalTime>
  <Words>319</Words>
  <Application>Microsoft Office PowerPoint</Application>
  <PresentationFormat>Özel</PresentationFormat>
  <Paragraphs>41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Cumba</vt:lpstr>
      <vt:lpstr>Belge</vt:lpstr>
      <vt:lpstr>DİYARBAKIR İl Milli Eğitim Müdürlüğü</vt:lpstr>
      <vt:lpstr>Okulum Temiz Belgesi Başvurusu</vt:lpstr>
      <vt:lpstr>Başvuru Nereye ve Nasıl Yapılacak</vt:lpstr>
      <vt:lpstr>Okulum Temiz Belgesi Başvurusu</vt:lpstr>
      <vt:lpstr>Salgın hastalık belirtileri gösteren kişilere yapılacak işlemler ile ilgili asgari olarak aşağıda belirtilen adımları içeren bir eylem planı ya da yöntem belirlenmelidir.  </vt:lpstr>
      <vt:lpstr>KILAVUZA GÖRE HAZIRLAMANIZ GEREKEN İKİ ÖNEMLİ DOKÜMAN BULUNMAKTADIR.</vt:lpstr>
      <vt:lpstr>PowerPoint Sunusu</vt:lpstr>
      <vt:lpstr>PowerPoint Sunusu</vt:lpstr>
      <vt:lpstr>PowerPoint Sunusu</vt:lpstr>
      <vt:lpstr>PowerPoint Sunusu</vt:lpstr>
      <vt:lpstr>HAZIRLAMANIZ GEREKEN  BAZI TALİMATLAR                (Kılavuzu inceleyiniz)</vt:lpstr>
      <vt:lpstr>HAZIRLAMANIZ GEREKEN FORMLAR              (Kılavuzu inceleyiniz )</vt:lpstr>
      <vt:lpstr>ENFEKSİYON ÖNLEME VE KONTROL PLANI                   (Kılavuzu inceleyiniz )</vt:lpstr>
      <vt:lpstr>SALGIN ACİL DURUM İLETİŞİM PLANI</vt:lpstr>
      <vt:lpstr>TEŞEKKÜRLER</vt:lpstr>
    </vt:vector>
  </TitlesOfParts>
  <Company>MoTuN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Eğitim Kurumlarında Hijyen Şartlarının Geliştirilmesi ve Enfeksiyon Önleme Kontrol Kılavuzu</dc:title>
  <dc:creator>ISG</dc:creator>
  <cp:lastModifiedBy>Mustafa KANDIRAN</cp:lastModifiedBy>
  <cp:revision>115</cp:revision>
  <dcterms:created xsi:type="dcterms:W3CDTF">2020-08-05T10:14:04Z</dcterms:created>
  <dcterms:modified xsi:type="dcterms:W3CDTF">2020-08-11T06:28:45Z</dcterms:modified>
</cp:coreProperties>
</file>